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B44DF61-3386-4CC7-A761-4808310F5816}" type="datetimeFigureOut">
              <a:rPr lang="es-MX" smtClean="0"/>
              <a:t>25/04/2013</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9325F3E-8859-411B-988B-F7567CD3DF9E}"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B44DF61-3386-4CC7-A761-4808310F5816}" type="datetimeFigureOut">
              <a:rPr lang="es-MX" smtClean="0"/>
              <a:t>25/04/2013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325F3E-8859-411B-988B-F7567CD3DF9E}"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6B44DF61-3386-4CC7-A761-4808310F5816}" type="datetimeFigureOut">
              <a:rPr lang="es-MX" smtClean="0"/>
              <a:t>25/04/2013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325F3E-8859-411B-988B-F7567CD3DF9E}"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B44DF61-3386-4CC7-A761-4808310F5816}" type="datetimeFigureOut">
              <a:rPr lang="es-MX" smtClean="0"/>
              <a:t>25/04/2013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325F3E-8859-411B-988B-F7567CD3DF9E}"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B44DF61-3386-4CC7-A761-4808310F5816}" type="datetimeFigureOut">
              <a:rPr lang="es-MX" smtClean="0"/>
              <a:t>25/04/2013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9325F3E-8859-411B-988B-F7567CD3DF9E}"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6B44DF61-3386-4CC7-A761-4808310F5816}" type="datetimeFigureOut">
              <a:rPr lang="es-MX" smtClean="0"/>
              <a:t>25/04/2013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9325F3E-8859-411B-988B-F7567CD3DF9E}"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B44DF61-3386-4CC7-A761-4808310F5816}" type="datetimeFigureOut">
              <a:rPr lang="es-MX" smtClean="0"/>
              <a:t>25/04/2013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9325F3E-8859-411B-988B-F7567CD3DF9E}"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6B44DF61-3386-4CC7-A761-4808310F5816}" type="datetimeFigureOut">
              <a:rPr lang="es-MX" smtClean="0"/>
              <a:t>25/04/2013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9325F3E-8859-411B-988B-F7567CD3DF9E}"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44DF61-3386-4CC7-A761-4808310F5816}" type="datetimeFigureOut">
              <a:rPr lang="es-MX" smtClean="0"/>
              <a:t>25/04/2013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9325F3E-8859-411B-988B-F7567CD3DF9E}"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B44DF61-3386-4CC7-A761-4808310F5816}" type="datetimeFigureOut">
              <a:rPr lang="es-MX" smtClean="0"/>
              <a:t>25/04/2013</a:t>
            </a:fld>
            <a:endParaRPr lang="es-MX"/>
          </a:p>
        </p:txBody>
      </p:sp>
      <p:sp>
        <p:nvSpPr>
          <p:cNvPr id="7" name="Slide Number Placeholder 6"/>
          <p:cNvSpPr>
            <a:spLocks noGrp="1"/>
          </p:cNvSpPr>
          <p:nvPr>
            <p:ph type="sldNum" sz="quarter" idx="12"/>
          </p:nvPr>
        </p:nvSpPr>
        <p:spPr/>
        <p:txBody>
          <a:bodyPr/>
          <a:lstStyle/>
          <a:p>
            <a:fld id="{B9325F3E-8859-411B-988B-F7567CD3DF9E}"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B44DF61-3386-4CC7-A761-4808310F5816}" type="datetimeFigureOut">
              <a:rPr lang="es-MX" smtClean="0"/>
              <a:t>25/04/2013</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B9325F3E-8859-411B-988B-F7567CD3DF9E}"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B44DF61-3386-4CC7-A761-4808310F5816}" type="datetimeFigureOut">
              <a:rPr lang="es-MX" smtClean="0"/>
              <a:t>25/04/2013</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9325F3E-8859-411B-988B-F7567CD3DF9E}"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mx/url?sa=i&amp;rct=j&amp;q=zona+arqueol%C3%B3gica+cantona&amp;source=images&amp;cd=&amp;cad=rja&amp;docid=vO1YVR-Vw1Q5eM&amp;tbnid=jqPE7rNSt2RPeM:&amp;ved=0CAUQjRw&amp;url=%2Furl%3Fsa%3Di%26rct%3Dj%26q%3Dzona%2Barqueol%25C3%25B3gica%2Bcantona%26source%3Dimages%26cd%3D%26cad%3Drja%26docid%3DvO1YVR-Vw1Q5eM%26tbnid%3DjqPE7rNSt2RPeM%3A%26ved%3D%26url%3Dhttp%253A%252F%252Fes.wikipedia.org%252Fwiki%252FCantona%26ei%3DiFd5UfHLG-uSiAeOjoGoCw%26bvm%3Dbv.45645796%2Cd.aGc%26psig%3DAFQjCNGyEQEaHVHlF4z8hqHeT6FMaqmsiQ%26ust%3D1366993160888095&amp;ei=jld5UfebF-WjiAfntYGQDw&amp;bvm=bv.45645796,d.aGc&amp;psig=AFQjCNGyEQEaHVHlF4z8hqHeT6FMaqmsiQ&amp;ust=1366993160888095"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foro.forosmexico.com/showthread.php?p=10972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twicsy.com/i/bumay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ideasmx.com.mx/blog/mexico/puebl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mx/url?sa=i&amp;rct=j&amp;q=cuetzalan&amp;source=images&amp;cd=&amp;cad=rja&amp;docid=xl-XMEfsQ7xUPM&amp;tbnid=e-BlkbUVPq-UyM:&amp;ved=0CAUQjRw&amp;url=http%3A%2F%2Fwww.mexicodesconocido.com.mx%2Fcuetzalan-pueblos-magicos-de-mexico.html&amp;ei=mFl5UZ7YMIKAiQfAt4C4Cg&amp;bvm=bv.45645796,d.aGc&amp;psig=AFQjCNGiTrcsLL-RzT1VD9t4EH0IesEkQA&amp;ust=1366993683136137"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8.jpeg"/><Relationship Id="rId7" Type="http://schemas.openxmlformats.org/officeDocument/2006/relationships/hyperlink" Target="http://www.mexicodesconocido.com.mx/puebla.html" TargetMode="External"/><Relationship Id="rId2" Type="http://schemas.openxmlformats.org/officeDocument/2006/relationships/hyperlink" Target="http://trialx.com/i/2011/07/30/images-of-cuetzalan-mexico/" TargetMode="Externa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hyperlink" Target="http://cuetzalan-adventures.blogspot.com/" TargetMode="External"/><Relationship Id="rId4" Type="http://schemas.openxmlformats.org/officeDocument/2006/relationships/hyperlink" Target="http://pueblosmexico.com.mx/pueblo_mexico_ficha.php?id_rubrique=33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764703"/>
            <a:ext cx="4572000" cy="4247317"/>
          </a:xfrm>
          <a:prstGeom prst="rect">
            <a:avLst/>
          </a:prstGeom>
        </p:spPr>
        <p:txBody>
          <a:bodyPr>
            <a:spAutoFit/>
          </a:bodyPr>
          <a:lstStyle/>
          <a:p>
            <a:r>
              <a:rPr lang="es-MX" dirty="0" smtClean="0">
                <a:effectLst/>
              </a:rPr>
              <a:t>El sitio abarca cerca de 12 kilómetros cuadrados; para su estudio se dividió en tres amplias unidades y se trabajó la parte sur, que es la mejor conservada; en ella se encuentra la Acrópolis, resultando, por tanto, una buena muestra del asentamiento. Cantona estaría ubicada cronológicamente entre los años 600 y 1000 de nuestra era; su esplendor coincide con la caída de las principales urbes del horizonte Clásico y con la llegada de pueblos bélicos que pronto se apoderaron y dominaron el ámbito de nuestro país</a:t>
            </a:r>
            <a:endParaRPr lang="es-MX" dirty="0"/>
          </a:p>
        </p:txBody>
      </p:sp>
      <p:sp>
        <p:nvSpPr>
          <p:cNvPr id="5" name="4 Rectángulo"/>
          <p:cNvSpPr/>
          <p:nvPr/>
        </p:nvSpPr>
        <p:spPr>
          <a:xfrm rot="1526415">
            <a:off x="5169479" y="927572"/>
            <a:ext cx="3648756" cy="923330"/>
          </a:xfrm>
          <a:prstGeom prst="rect">
            <a:avLst/>
          </a:prstGeom>
          <a:noFill/>
        </p:spPr>
        <p:txBody>
          <a:bodyPr wrap="none" lIns="91440" tIns="45720" rIns="91440" bIns="45720">
            <a:spAutoFit/>
          </a:bodyPr>
          <a:lstStyle/>
          <a:p>
            <a:pPr algn="ctr"/>
            <a:r>
              <a:rPr lang="es-E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cantona</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2050" name="Picture 2" descr="http://upload.wikimedia.org/wikipedia/commons/thumb/9/95/Cantona12.jpg/300px-Cantona1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2589834"/>
            <a:ext cx="2857500" cy="16478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farm4.static.flickr.com/3038/3044071493_1770fc933f.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1840" y="4869160"/>
            <a:ext cx="2448272" cy="1836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219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p.twimg.com/A49fk38CIAATate.jpg:lar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849" y="404664"/>
            <a:ext cx="8807571" cy="5904656"/>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539552" y="476672"/>
            <a:ext cx="4572000" cy="5355312"/>
          </a:xfrm>
          <a:prstGeom prst="rect">
            <a:avLst/>
          </a:prstGeom>
        </p:spPr>
        <p:txBody>
          <a:bodyPr>
            <a:spAutoFit/>
          </a:bodyPr>
          <a:lstStyle/>
          <a:p>
            <a:r>
              <a:rPr lang="es-MX" dirty="0" smtClean="0">
                <a:solidFill>
                  <a:srgbClr val="FF0000"/>
                </a:solidFill>
              </a:rPr>
              <a:t>Entre las primeras impresiones registradas sobre el sitio, encontramos las publicadas en 1790 en las “Gacetas de </a:t>
            </a:r>
            <a:r>
              <a:rPr lang="es-MX" dirty="0" err="1" smtClean="0">
                <a:solidFill>
                  <a:srgbClr val="FF0000"/>
                </a:solidFill>
              </a:rPr>
              <a:t>Alzate</a:t>
            </a:r>
            <a:r>
              <a:rPr lang="es-MX" dirty="0" smtClean="0">
                <a:solidFill>
                  <a:srgbClr val="FF0000"/>
                </a:solidFill>
              </a:rPr>
              <a:t>” (Gaceta Literaria de México), donde se hace referencia al nombre de Cantona, y no es sino hasta 1855 cuando Henri Louis </a:t>
            </a:r>
            <a:r>
              <a:rPr lang="es-MX" dirty="0" err="1" smtClean="0">
                <a:solidFill>
                  <a:srgbClr val="FF0000"/>
                </a:solidFill>
              </a:rPr>
              <a:t>Fréderic</a:t>
            </a:r>
            <a:r>
              <a:rPr lang="es-MX" dirty="0" smtClean="0">
                <a:solidFill>
                  <a:srgbClr val="FF0000"/>
                </a:solidFill>
              </a:rPr>
              <a:t> de Saussure (1829-1905 Ginebra) viajero explorador que en 1854 visita la zona y deja asentado que: “los indios de los alrededores le llaman la Ciudad de o del Cantón”. Por consiguiente aun cuando existen otras versiones sobre los orígenes del nombre, no existe ningún documento, ni referencia científica alguna que lo justifique, por lo que es preferible, nombrarlo como se le designó desde 1790: Cantona.</a:t>
            </a:r>
            <a:br>
              <a:rPr lang="es-MX" dirty="0" smtClean="0">
                <a:solidFill>
                  <a:srgbClr val="FF0000"/>
                </a:solidFill>
              </a:rPr>
            </a:br>
            <a:endParaRPr lang="es-MX" dirty="0">
              <a:solidFill>
                <a:srgbClr val="FF0000"/>
              </a:solidFill>
            </a:endParaRPr>
          </a:p>
        </p:txBody>
      </p:sp>
    </p:spTree>
    <p:extLst>
      <p:ext uri="{BB962C8B-B14F-4D97-AF65-F5344CB8AC3E}">
        <p14:creationId xmlns:p14="http://schemas.microsoft.com/office/powerpoint/2010/main" val="934692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ideasmx.com.mx/blog/wp-content/gallery/puebla/Cantona.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411" y="0"/>
            <a:ext cx="8755112" cy="6669360"/>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907704" y="620688"/>
            <a:ext cx="4572000" cy="5078313"/>
          </a:xfrm>
          <a:prstGeom prst="rect">
            <a:avLst/>
          </a:prstGeom>
        </p:spPr>
        <p:txBody>
          <a:bodyPr>
            <a:spAutoFit/>
          </a:bodyPr>
          <a:lstStyle/>
          <a:p>
            <a:r>
              <a:rPr lang="es-MX" dirty="0" smtClean="0">
                <a:solidFill>
                  <a:srgbClr val="00B050"/>
                </a:solidFill>
              </a:rPr>
              <a:t>Cantona a diecisiete años de haber sido abierta al público, apenas inicia su proceso de crecimiento una vez que ha logrado consolidar la infraestructura necesaria para su despegue (vías carreteras, energía eléctrica, suministro de agua, mayor seguridad y calidad en el servicio, entre otros); siendo así que durante este 2012 cerraremos el circulo de información y conocimiento sobre esta ciudad prehispánica a través de la conclusión y apertura del Museo de Sitio en Cantona. Bajo esta perspectiva podemos asegurar que Cantona seguirá siendo factor primordial en el desarrollo socioeconómico, no sólo de la región sino del Estado de Puebla</a:t>
            </a:r>
            <a:r>
              <a:rPr lang="es-MX" dirty="0" smtClean="0"/>
              <a:t>.</a:t>
            </a:r>
            <a:endParaRPr lang="es-MX" dirty="0"/>
          </a:p>
        </p:txBody>
      </p:sp>
    </p:spTree>
    <p:extLst>
      <p:ext uri="{BB962C8B-B14F-4D97-AF65-F5344CB8AC3E}">
        <p14:creationId xmlns:p14="http://schemas.microsoft.com/office/powerpoint/2010/main" val="712857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mexicodesconocido.com.mx/assets/images/destinos/cuetzalan/templo_san_francisco_niebla_cuetzala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2311" y="2678645"/>
            <a:ext cx="2234144" cy="3048001"/>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etzalan Pueblo Mágic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8184" y="107692"/>
            <a:ext cx="2349809" cy="1564302"/>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rot="20085102">
            <a:off x="122862" y="927160"/>
            <a:ext cx="3801042" cy="923330"/>
          </a:xfrm>
          <a:prstGeom prst="rect">
            <a:avLst/>
          </a:prstGeom>
          <a:noFill/>
        </p:spPr>
        <p:txBody>
          <a:bodyPr wrap="none" lIns="91440" tIns="45720" rIns="91440" bIns="45720">
            <a:spAutoFit/>
          </a:bodyPr>
          <a:lstStyle/>
          <a:p>
            <a:pPr algn="ctr"/>
            <a:r>
              <a:rPr lang="es-ES" sz="5400" b="1" cap="none" spc="0"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Cuetzalan</a:t>
            </a:r>
            <a:r>
              <a:rPr lang="es-E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4 Rectángulo"/>
          <p:cNvSpPr/>
          <p:nvPr/>
        </p:nvSpPr>
        <p:spPr>
          <a:xfrm>
            <a:off x="2023383" y="1663490"/>
            <a:ext cx="4572000" cy="5078313"/>
          </a:xfrm>
          <a:prstGeom prst="rect">
            <a:avLst/>
          </a:prstGeom>
        </p:spPr>
        <p:txBody>
          <a:bodyPr>
            <a:spAutoFit/>
          </a:bodyPr>
          <a:lstStyle/>
          <a:p>
            <a:r>
              <a:rPr lang="es-MX" dirty="0" smtClean="0">
                <a:solidFill>
                  <a:srgbClr val="7030A0"/>
                </a:solidFill>
              </a:rPr>
              <a:t>Una de las tradiciones más conocidas de </a:t>
            </a:r>
            <a:r>
              <a:rPr lang="es-MX" dirty="0" err="1" smtClean="0">
                <a:solidFill>
                  <a:srgbClr val="7030A0"/>
                </a:solidFill>
              </a:rPr>
              <a:t>Cuetzalan</a:t>
            </a:r>
            <a:r>
              <a:rPr lang="es-MX" dirty="0" smtClean="0">
                <a:solidFill>
                  <a:srgbClr val="7030A0"/>
                </a:solidFill>
              </a:rPr>
              <a:t> es la llamada Danza de los Quetzales, una representación local de la cosmología indígena y su vínculo con la vida de los colectores de plumas, actividad que era ofrecida a los dioses para que les fueran propicios. Otro rito importante es la Danza de los Voladores, existen variantes de esta misma danza en áreas del Golfo de México donde radicaban las tribus totonacas y huastecas, lugares en los cuales se originó. No en balde se considera también que </a:t>
            </a:r>
            <a:r>
              <a:rPr lang="es-MX" dirty="0" err="1" smtClean="0">
                <a:solidFill>
                  <a:srgbClr val="7030A0"/>
                </a:solidFill>
              </a:rPr>
              <a:t>Yohualichan</a:t>
            </a:r>
            <a:r>
              <a:rPr lang="es-MX" dirty="0" smtClean="0">
                <a:solidFill>
                  <a:srgbClr val="7030A0"/>
                </a:solidFill>
              </a:rPr>
              <a:t>, ubicada cerca de </a:t>
            </a:r>
            <a:r>
              <a:rPr lang="es-MX" dirty="0" err="1" smtClean="0">
                <a:solidFill>
                  <a:srgbClr val="7030A0"/>
                </a:solidFill>
              </a:rPr>
              <a:t>Cuetzalan</a:t>
            </a:r>
            <a:r>
              <a:rPr lang="es-MX" dirty="0" smtClean="0">
                <a:solidFill>
                  <a:srgbClr val="7030A0"/>
                </a:solidFill>
              </a:rPr>
              <a:t>, es la ciudad gemela de la de El Tajín, situada en la zona totonaca de Veracruz.</a:t>
            </a:r>
            <a:endParaRPr lang="es-MX" dirty="0">
              <a:solidFill>
                <a:srgbClr val="7030A0"/>
              </a:solidFill>
            </a:endParaRPr>
          </a:p>
        </p:txBody>
      </p:sp>
    </p:spTree>
    <p:extLst>
      <p:ext uri="{BB962C8B-B14F-4D97-AF65-F5344CB8AC3E}">
        <p14:creationId xmlns:p14="http://schemas.microsoft.com/office/powerpoint/2010/main" val="69438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descr="http://trialx.com/curetalk/wp-content/blogs.dir/7/files/2011/05/cities/Cuetzalan-2.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4510" y="1772816"/>
            <a:ext cx="4086161" cy="4896544"/>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683568" y="692696"/>
            <a:ext cx="4572000" cy="2585323"/>
          </a:xfrm>
          <a:prstGeom prst="rect">
            <a:avLst/>
          </a:prstGeom>
        </p:spPr>
        <p:txBody>
          <a:bodyPr>
            <a:spAutoFit/>
          </a:bodyPr>
          <a:lstStyle/>
          <a:p>
            <a:r>
              <a:rPr lang="es-MX" dirty="0" smtClean="0">
                <a:solidFill>
                  <a:srgbClr val="00B0F0"/>
                </a:solidFill>
              </a:rPr>
              <a:t>Se dice que el nombre </a:t>
            </a:r>
            <a:r>
              <a:rPr lang="es-MX" u="sng" dirty="0">
                <a:solidFill>
                  <a:srgbClr val="00B0F0"/>
                </a:solidFill>
                <a:hlinkClick r:id="rId4"/>
              </a:rPr>
              <a:t>original</a:t>
            </a:r>
            <a:r>
              <a:rPr lang="es-MX" dirty="0" smtClean="0">
                <a:solidFill>
                  <a:srgbClr val="00B0F0"/>
                </a:solidFill>
              </a:rPr>
              <a:t> de </a:t>
            </a:r>
            <a:r>
              <a:rPr lang="es-MX" dirty="0" err="1" smtClean="0">
                <a:solidFill>
                  <a:srgbClr val="00B0F0"/>
                </a:solidFill>
              </a:rPr>
              <a:t>Cuetzalan</a:t>
            </a:r>
            <a:r>
              <a:rPr lang="es-MX" dirty="0" smtClean="0">
                <a:solidFill>
                  <a:srgbClr val="00B0F0"/>
                </a:solidFill>
              </a:rPr>
              <a:t> era </a:t>
            </a:r>
            <a:r>
              <a:rPr lang="es-MX" dirty="0" err="1" smtClean="0">
                <a:solidFill>
                  <a:srgbClr val="00B0F0"/>
                </a:solidFill>
              </a:rPr>
              <a:t>Quetzalan</a:t>
            </a:r>
            <a:r>
              <a:rPr lang="es-MX" dirty="0" smtClean="0">
                <a:solidFill>
                  <a:srgbClr val="00B0F0"/>
                </a:solidFill>
              </a:rPr>
              <a:t>, es decir, "lugar donde abundan los quetzales"; aunque la acepción para </a:t>
            </a:r>
            <a:r>
              <a:rPr lang="es-MX" dirty="0" err="1" smtClean="0">
                <a:solidFill>
                  <a:srgbClr val="00B0F0"/>
                </a:solidFill>
              </a:rPr>
              <a:t>Cuetzalan</a:t>
            </a:r>
            <a:r>
              <a:rPr lang="es-MX" dirty="0" smtClean="0">
                <a:solidFill>
                  <a:srgbClr val="00B0F0"/>
                </a:solidFill>
              </a:rPr>
              <a:t> es "manojo de plumas rojas con puntas azules preciosas sobre dos dientes", término asociado con el tributo que hacia el pueblo de </a:t>
            </a:r>
            <a:r>
              <a:rPr lang="es-MX" dirty="0" err="1" smtClean="0">
                <a:solidFill>
                  <a:srgbClr val="00B0F0"/>
                </a:solidFill>
              </a:rPr>
              <a:t>Cuetzalan</a:t>
            </a:r>
            <a:r>
              <a:rPr lang="es-MX" dirty="0" smtClean="0">
                <a:solidFill>
                  <a:srgbClr val="00B0F0"/>
                </a:solidFill>
              </a:rPr>
              <a:t> al imperio </a:t>
            </a:r>
            <a:r>
              <a:rPr lang="es-MX" dirty="0" err="1" smtClean="0">
                <a:solidFill>
                  <a:srgbClr val="00B0F0"/>
                </a:solidFill>
              </a:rPr>
              <a:t>Tenochca</a:t>
            </a:r>
            <a:r>
              <a:rPr lang="es-MX" dirty="0" smtClean="0">
                <a:solidFill>
                  <a:srgbClr val="00B0F0"/>
                </a:solidFill>
              </a:rPr>
              <a:t>.</a:t>
            </a:r>
            <a:endParaRPr lang="es-MX" dirty="0">
              <a:solidFill>
                <a:srgbClr val="00B0F0"/>
              </a:solidFill>
            </a:endParaRPr>
          </a:p>
        </p:txBody>
      </p:sp>
      <p:pic>
        <p:nvPicPr>
          <p:cNvPr id="5122" name="Picture 2" descr="http://2.bp.blogspot.com/_pxyjEImyfYY/TNt5GB46I-I/AAAAAAAAABE/AIM__6fp4TM/s1600/IMG_5711.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08104" y="16380"/>
            <a:ext cx="2878974" cy="216024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www.mexicodesconocido.com.mx/assets/images/destinos/cuetzalan/plaza_principal_cuetzalan.jp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560" y="3429000"/>
            <a:ext cx="600075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9848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50</TotalTime>
  <Words>499</Words>
  <Application>Microsoft Office PowerPoint</Application>
  <PresentationFormat>Presentación en pantalla (4:3)</PresentationFormat>
  <Paragraphs>7</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Austin</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SECUNDARIA</dc:creator>
  <cp:lastModifiedBy>SECUNDARIA</cp:lastModifiedBy>
  <cp:revision>5</cp:revision>
  <dcterms:created xsi:type="dcterms:W3CDTF">2013-04-25T16:01:13Z</dcterms:created>
  <dcterms:modified xsi:type="dcterms:W3CDTF">2013-04-25T16:51:45Z</dcterms:modified>
</cp:coreProperties>
</file>